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0" r:id="rId3"/>
    <p:sldId id="301" r:id="rId4"/>
    <p:sldId id="302" r:id="rId5"/>
    <p:sldId id="304" r:id="rId6"/>
    <p:sldId id="339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4" r:id="rId22"/>
    <p:sldId id="325" r:id="rId23"/>
    <p:sldId id="327" r:id="rId24"/>
    <p:sldId id="328" r:id="rId25"/>
    <p:sldId id="329" r:id="rId26"/>
    <p:sldId id="279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59" autoAdjust="0"/>
  </p:normalViewPr>
  <p:slideViewPr>
    <p:cSldViewPr>
      <p:cViewPr varScale="1">
        <p:scale>
          <a:sx n="70" d="100"/>
          <a:sy n="70" d="100"/>
        </p:scale>
        <p:origin x="13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200" b="0" i="0" u="none" strike="noStrike" baseline="0" dirty="0" smtClean="0">
                <a:effectLst/>
              </a:rPr>
              <a:t>运行时间</a:t>
            </a:r>
            <a:r>
              <a:rPr lang="zh-CN" altLang="en-US" sz="1400" b="0" i="0" u="none" strike="noStrike" baseline="0" dirty="0">
                <a:effectLst/>
              </a:rPr>
              <a:t>与</a:t>
            </a:r>
            <a:r>
              <a:rPr lang="zh-CN" altLang="en-US" sz="1200" baseline="0" dirty="0">
                <a:latin typeface="+mn-ea"/>
                <a:ea typeface="+mn-ea"/>
              </a:rPr>
              <a:t>图片数目的关系</a:t>
            </a:r>
            <a:endParaRPr lang="zh-CN" altLang="en-US" sz="1200" dirty="0">
              <a:latin typeface="+mn-ea"/>
              <a:ea typeface="+mn-ea"/>
            </a:endParaRPr>
          </a:p>
        </c:rich>
      </c:tx>
      <c:layout>
        <c:manualLayout>
          <c:xMode val="edge"/>
          <c:yMode val="edge"/>
          <c:x val="0.27187206020696147"/>
          <c:y val="0.903341151504998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956052177391272"/>
          <c:y val="9.1460043558384968E-2"/>
          <c:w val="0.8445692994866707"/>
          <c:h val="0.571564661049096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折线图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name>拟合曲线</c:nam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26.310000000000006</c:v>
                </c:pt>
                <c:pt idx="1">
                  <c:v>101.59</c:v>
                </c:pt>
                <c:pt idx="2">
                  <c:v>223.92000000000004</c:v>
                </c:pt>
                <c:pt idx="3">
                  <c:v>430.12</c:v>
                </c:pt>
                <c:pt idx="4">
                  <c:v>747.32999999999981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1662816"/>
        <c:axId val="341664496"/>
      </c:lineChart>
      <c:catAx>
        <c:axId val="341662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图片张数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1664496"/>
        <c:crosses val="autoZero"/>
        <c:auto val="1"/>
        <c:lblAlgn val="ctr"/>
        <c:lblOffset val="100"/>
        <c:noMultiLvlLbl val="0"/>
      </c:catAx>
      <c:valAx>
        <c:axId val="34166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拼接时间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166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514581373471318"/>
          <c:y val="0.7940777349639806"/>
          <c:w val="0.36788321167883231"/>
          <c:h val="5.9840844362539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/>
              <a:t>图 </a:t>
            </a:r>
            <a:r>
              <a:rPr lang="en-US" altLang="zh-CN" sz="1200"/>
              <a:t>6.14 </a:t>
            </a:r>
            <a:r>
              <a:rPr lang="zh-CN" altLang="en-US" sz="1200" b="0" i="0" u="none" strike="noStrike" baseline="0">
                <a:effectLst/>
              </a:rPr>
              <a:t>运行时间</a:t>
            </a:r>
            <a:r>
              <a:rPr lang="zh-CN" altLang="zh-CN" sz="1200" b="0" i="0" u="none" strike="noStrike" baseline="0">
                <a:effectLst/>
              </a:rPr>
              <a:t>与</a:t>
            </a:r>
            <a:r>
              <a:rPr lang="zh-CN" altLang="en-US" sz="1200" b="0" i="0" u="none" strike="noStrike" baseline="0">
                <a:effectLst/>
              </a:rPr>
              <a:t>图片数目</a:t>
            </a:r>
            <a:r>
              <a:rPr lang="zh-CN" altLang="zh-CN" sz="1200" b="0" i="0" u="none" strike="noStrike" baseline="0">
                <a:effectLst/>
              </a:rPr>
              <a:t>的关系</a:t>
            </a:r>
            <a:endParaRPr lang="zh-CN" altLang="en-US" sz="1200"/>
          </a:p>
        </c:rich>
      </c:tx>
      <c:layout>
        <c:manualLayout>
          <c:xMode val="edge"/>
          <c:yMode val="edge"/>
          <c:x val="0.27187206020696147"/>
          <c:y val="0.903341151504998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956052177391272"/>
          <c:y val="9.1460043558384968E-2"/>
          <c:w val="0.8445692994866707"/>
          <c:h val="0.571564661049096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折线图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fld id="{2F525E5C-D0B8-4717-A1F0-76C1C8EE0C7A}" type="VALUE">
                      <a:rPr lang="en-US" altLang="zh-CN"/>
                      <a:pPr/>
                      <a:t>[值]</a:t>
                    </a:fld>
                    <a:r>
                      <a:rPr lang="en-US" altLang="zh-CN"/>
                      <a:t>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name>拟合曲线</c:nam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25.01</c:v>
                </c:pt>
                <c:pt idx="1">
                  <c:v>84.6</c:v>
                </c:pt>
                <c:pt idx="2">
                  <c:v>156.47</c:v>
                </c:pt>
                <c:pt idx="3">
                  <c:v>286.86</c:v>
                </c:pt>
                <c:pt idx="4">
                  <c:v>427.32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3814992"/>
        <c:axId val="343815552"/>
      </c:lineChart>
      <c:catAx>
        <c:axId val="343814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图片张数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3815552"/>
        <c:crosses val="autoZero"/>
        <c:auto val="1"/>
        <c:lblAlgn val="ctr"/>
        <c:lblOffset val="100"/>
        <c:noMultiLvlLbl val="0"/>
      </c:catAx>
      <c:valAx>
        <c:axId val="34381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拼接时间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381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514581373471318"/>
          <c:y val="0.7940777349639806"/>
          <c:w val="0.36788321167883231"/>
          <c:h val="5.9840844362539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/>
              <a:t>图 </a:t>
            </a:r>
            <a:r>
              <a:rPr lang="en-US" altLang="zh-CN" sz="1200"/>
              <a:t>6.15 </a:t>
            </a:r>
            <a:r>
              <a:rPr lang="zh-CN" altLang="zh-CN" sz="1200" b="0" i="0" u="none" strike="noStrike" baseline="0">
                <a:effectLst/>
              </a:rPr>
              <a:t>运行时间</a:t>
            </a:r>
            <a:r>
              <a:rPr lang="zh-CN" altLang="en-US" sz="1200" b="0" i="0" u="none" strike="noStrike" baseline="0">
                <a:effectLst/>
              </a:rPr>
              <a:t>与图片尺寸</a:t>
            </a:r>
            <a:r>
              <a:rPr lang="zh-CN" altLang="zh-CN" sz="1200" b="0" i="0" u="none" strike="noStrike" baseline="0">
                <a:effectLst/>
              </a:rPr>
              <a:t>的关系</a:t>
            </a:r>
            <a:endParaRPr lang="zh-CN" altLang="en-US" sz="1200"/>
          </a:p>
        </c:rich>
      </c:tx>
      <c:layout>
        <c:manualLayout>
          <c:xMode val="edge"/>
          <c:yMode val="edge"/>
          <c:x val="0.27187206020696147"/>
          <c:y val="0.903341151504998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956052177391272"/>
          <c:y val="9.1460043558384968E-2"/>
          <c:w val="0.8445692994866707"/>
          <c:h val="0.571564661049096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折线图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name>拟合曲线</c:nam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0"/>
            <c:dispEq val="0"/>
          </c:trendline>
          <c:cat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0.3000000000000001</c:v>
                </c:pt>
                <c:pt idx="3">
                  <c:v>0.4</c:v>
                </c:pt>
                <c:pt idx="4">
                  <c:v>0.5</c:v>
                </c:pt>
                <c:pt idx="5">
                  <c:v>0.6000000000000002</c:v>
                </c:pt>
                <c:pt idx="6">
                  <c:v>0.70000000000000018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4.22</c:v>
                </c:pt>
                <c:pt idx="1">
                  <c:v>20.34</c:v>
                </c:pt>
                <c:pt idx="2">
                  <c:v>49.43</c:v>
                </c:pt>
                <c:pt idx="3">
                  <c:v>88.61</c:v>
                </c:pt>
                <c:pt idx="4">
                  <c:v>137.26</c:v>
                </c:pt>
                <c:pt idx="5">
                  <c:v>181.94</c:v>
                </c:pt>
                <c:pt idx="6">
                  <c:v>229.67</c:v>
                </c:pt>
                <c:pt idx="7">
                  <c:v>290.1400000000001</c:v>
                </c:pt>
                <c:pt idx="8">
                  <c:v>345.19</c:v>
                </c:pt>
                <c:pt idx="9">
                  <c:v>427.32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3818352"/>
        <c:axId val="343818912"/>
      </c:lineChart>
      <c:catAx>
        <c:axId val="34381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图片对角线与原图对角线的比值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3818912"/>
        <c:crosses val="autoZero"/>
        <c:auto val="1"/>
        <c:lblAlgn val="ctr"/>
        <c:lblOffset val="100"/>
        <c:noMultiLvlLbl val="0"/>
      </c:catAx>
      <c:valAx>
        <c:axId val="34381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拼接时间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381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514581373471318"/>
          <c:y val="0.7940777349639806"/>
          <c:w val="0.36788321167883231"/>
          <c:h val="5.9840844362539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934C8-C024-40A3-A130-B6221EB381AD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6F96A-A6D9-4313-A4E9-AB1559CF6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:\Users\UI WORK STUDIO\Desktop\商用封内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4702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6286500"/>
            <a:ext cx="25209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467544" y="2636912"/>
            <a:ext cx="590465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323850" y="6494463"/>
            <a:ext cx="17478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00" dirty="0"/>
              <a:t>©</a:t>
            </a:r>
            <a:r>
              <a:rPr lang="en-US" altLang="zh-CN" sz="1000" dirty="0" smtClean="0"/>
              <a:t>2015-</a:t>
            </a:r>
            <a:r>
              <a:rPr lang="zh-CN" altLang="en-US" sz="1000" dirty="0"/>
              <a:t>武汉大学计算机学院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:\Users\UI WORK STUDIO\Desktop\商用封内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3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6286500"/>
            <a:ext cx="25209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467544" y="2636912"/>
            <a:ext cx="590465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539552" y="3359423"/>
            <a:ext cx="5760640" cy="429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>
                    <a:lumMod val="85000"/>
                  </a:schemeClr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4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UI WORK STUDIO\Desktop\商用封内3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8796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3914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6286500"/>
            <a:ext cx="25209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3850" y="6494463"/>
            <a:ext cx="17478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©</a:t>
            </a: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2015-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武汉大学计算机学院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-324544" y="2132856"/>
            <a:ext cx="972108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SIFT</a:t>
            </a:r>
            <a:r>
              <a:rPr lang="zh-CN" altLang="en-US" b="1" dirty="0"/>
              <a:t>的图像匹配算法实现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3861048"/>
            <a:ext cx="6728792" cy="17526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800" dirty="0" smtClean="0">
                <a:solidFill>
                  <a:schemeClr val="tx1"/>
                </a:solidFill>
                <a:latin typeface="+mn-ea"/>
                <a:cs typeface="+mj-cs"/>
              </a:rPr>
              <a:t>答辩</a:t>
            </a:r>
            <a:r>
              <a:rPr lang="zh-CN" altLang="en-US" sz="3800" dirty="0">
                <a:solidFill>
                  <a:schemeClr val="tx1"/>
                </a:solidFill>
                <a:latin typeface="+mn-ea"/>
                <a:cs typeface="+mj-cs"/>
              </a:rPr>
              <a:t>人</a:t>
            </a:r>
            <a:r>
              <a:rPr lang="zh-CN" altLang="en-US" sz="3800" dirty="0" smtClean="0">
                <a:solidFill>
                  <a:schemeClr val="tx1"/>
                </a:solidFill>
                <a:latin typeface="+mn-ea"/>
                <a:cs typeface="+mj-cs"/>
              </a:rPr>
              <a:t>：</a:t>
            </a:r>
            <a:r>
              <a:rPr lang="zh-CN" altLang="en-US" sz="3800" dirty="0">
                <a:solidFill>
                  <a:schemeClr val="tx1"/>
                </a:solidFill>
                <a:latin typeface="+mn-ea"/>
                <a:cs typeface="+mj-cs"/>
              </a:rPr>
              <a:t>何博雷</a:t>
            </a:r>
            <a:endParaRPr lang="en-US" altLang="zh-CN" sz="3800" dirty="0" smtClean="0">
              <a:solidFill>
                <a:schemeClr val="tx1"/>
              </a:solidFill>
              <a:latin typeface="+mn-ea"/>
              <a:cs typeface="+mj-cs"/>
            </a:endParaRPr>
          </a:p>
          <a:p>
            <a:r>
              <a:rPr lang="zh-CN" altLang="en-US" sz="3800" dirty="0" smtClean="0">
                <a:solidFill>
                  <a:schemeClr val="tx1"/>
                </a:solidFill>
                <a:latin typeface="+mn-ea"/>
              </a:rPr>
              <a:t>导  师：田  纲</a:t>
            </a:r>
            <a:endParaRPr lang="en-US" altLang="zh-CN" sz="3800" dirty="0">
              <a:solidFill>
                <a:schemeClr val="tx1"/>
              </a:solidFill>
              <a:latin typeface="+mn-ea"/>
              <a:cs typeface="+mj-cs"/>
            </a:endParaRPr>
          </a:p>
          <a:p>
            <a:r>
              <a:rPr lang="en-US" altLang="zh-CN" sz="3800" dirty="0">
                <a:solidFill>
                  <a:schemeClr val="tx1"/>
                </a:solidFill>
                <a:latin typeface="+mn-ea"/>
                <a:cs typeface="+mj-cs"/>
              </a:rPr>
              <a:t> </a:t>
            </a:r>
            <a:r>
              <a:rPr lang="en-US" altLang="zh-CN" sz="3800" spc="300" dirty="0" smtClean="0">
                <a:solidFill>
                  <a:schemeClr val="tx1"/>
                </a:solidFill>
                <a:latin typeface="+mn-ea"/>
                <a:cs typeface="+mj-cs"/>
              </a:rPr>
              <a:t>2016</a:t>
            </a:r>
            <a:r>
              <a:rPr lang="zh-CN" altLang="en-US" sz="3800" spc="300" dirty="0" smtClean="0">
                <a:solidFill>
                  <a:schemeClr val="tx1"/>
                </a:solidFill>
                <a:latin typeface="+mn-ea"/>
                <a:cs typeface="+mj-cs"/>
              </a:rPr>
              <a:t>年</a:t>
            </a:r>
            <a:r>
              <a:rPr lang="en-US" altLang="zh-CN" sz="3800" spc="300" dirty="0">
                <a:solidFill>
                  <a:schemeClr val="tx1"/>
                </a:solidFill>
                <a:latin typeface="+mn-ea"/>
                <a:cs typeface="+mj-cs"/>
              </a:rPr>
              <a:t>5</a:t>
            </a:r>
            <a:r>
              <a:rPr lang="zh-CN" altLang="en-US" sz="3800" spc="300" dirty="0">
                <a:solidFill>
                  <a:schemeClr val="tx1"/>
                </a:solidFill>
                <a:latin typeface="+mn-ea"/>
                <a:cs typeface="+mj-cs"/>
              </a:rPr>
              <a:t>月</a:t>
            </a:r>
            <a:r>
              <a:rPr lang="en-US" altLang="zh-CN" sz="3800" spc="300" dirty="0" smtClean="0">
                <a:solidFill>
                  <a:schemeClr val="tx1"/>
                </a:solidFill>
                <a:latin typeface="+mn-ea"/>
                <a:cs typeface="+mj-cs"/>
              </a:rPr>
              <a:t>22</a:t>
            </a:r>
            <a:r>
              <a:rPr lang="zh-CN" altLang="en-US" sz="3800" spc="300" dirty="0">
                <a:solidFill>
                  <a:schemeClr val="tx1"/>
                </a:solidFill>
                <a:latin typeface="+mn-ea"/>
                <a:cs typeface="+mj-cs"/>
              </a:rPr>
              <a:t>日</a:t>
            </a:r>
            <a:endParaRPr lang="en-US" altLang="zh-CN" sz="3800" spc="300" dirty="0">
              <a:solidFill>
                <a:schemeClr val="tx1"/>
              </a:solidFill>
              <a:latin typeface="+mn-ea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算法：确定特征点的主方向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421527" y="1148488"/>
            <a:ext cx="84786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经过</a:t>
            </a:r>
            <a:r>
              <a:rPr lang="zh-CN" altLang="en-US" dirty="0" smtClean="0"/>
              <a:t>了高斯差分金字塔</a:t>
            </a:r>
            <a:r>
              <a:rPr lang="zh-CN" altLang="en-US" dirty="0"/>
              <a:t>的处理，我们得到</a:t>
            </a:r>
            <a:r>
              <a:rPr lang="zh-CN" altLang="en-US" dirty="0" smtClean="0"/>
              <a:t>了具有尺度不变性特征</a:t>
            </a:r>
            <a:r>
              <a:rPr lang="zh-CN" altLang="en-US" dirty="0"/>
              <a:t>点集。</a:t>
            </a:r>
            <a:r>
              <a:rPr lang="zh-CN" altLang="en-US" dirty="0" smtClean="0"/>
              <a:t>但是影响</a:t>
            </a:r>
            <a:r>
              <a:rPr lang="zh-CN" altLang="en-US" dirty="0"/>
              <a:t>匹配</a:t>
            </a:r>
            <a:r>
              <a:rPr lang="zh-CN" altLang="en-US" dirty="0" smtClean="0"/>
              <a:t>效果的因素</a:t>
            </a:r>
            <a:r>
              <a:rPr lang="zh-CN" altLang="en-US" dirty="0"/>
              <a:t>依然</a:t>
            </a:r>
            <a:r>
              <a:rPr lang="zh-CN" altLang="en-US" dirty="0" smtClean="0"/>
              <a:t>存在，比如方向的变化。因此，要为</a:t>
            </a:r>
            <a:r>
              <a:rPr lang="zh-CN" altLang="en-US" dirty="0"/>
              <a:t>每个特征点</a:t>
            </a:r>
            <a:r>
              <a:rPr lang="zh-CN" altLang="en-US" dirty="0" smtClean="0"/>
              <a:t>指定方向参数，</a:t>
            </a:r>
            <a:r>
              <a:rPr lang="zh-CN" altLang="en-US" dirty="0"/>
              <a:t>以此来赋予特征点集旋转</a:t>
            </a:r>
            <a:r>
              <a:rPr lang="zh-CN" altLang="en-US" dirty="0" smtClean="0"/>
              <a:t>不变性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99" y="3068960"/>
            <a:ext cx="6000673" cy="21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579871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算法：生成特征向量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98" y="2956134"/>
            <a:ext cx="5277001" cy="22794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755" y="1412776"/>
            <a:ext cx="89644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得到</a:t>
            </a:r>
            <a:r>
              <a:rPr lang="zh-CN" altLang="en-US" dirty="0"/>
              <a:t>特征点</a:t>
            </a:r>
            <a:r>
              <a:rPr lang="zh-CN" altLang="en-US" dirty="0" smtClean="0"/>
              <a:t>的尺度</a:t>
            </a:r>
            <a:r>
              <a:rPr lang="zh-CN" altLang="en-US" dirty="0"/>
              <a:t>、位置和主方向等</a:t>
            </a:r>
            <a:r>
              <a:rPr lang="zh-CN" altLang="en-US" dirty="0" smtClean="0"/>
              <a:t>信息后，还要把</a:t>
            </a:r>
            <a:r>
              <a:rPr lang="zh-CN" altLang="en-US" dirty="0"/>
              <a:t>这些信息</a:t>
            </a:r>
            <a:r>
              <a:rPr lang="zh-CN" altLang="en-US" dirty="0" smtClean="0"/>
              <a:t>描述</a:t>
            </a:r>
            <a:r>
              <a:rPr lang="zh-CN" altLang="en-US" dirty="0"/>
              <a:t>用</a:t>
            </a:r>
            <a:r>
              <a:rPr lang="zh-CN" altLang="en-US" dirty="0" smtClean="0"/>
              <a:t>向量描述出来，该向量</a:t>
            </a:r>
            <a:r>
              <a:rPr lang="zh-CN" altLang="en-US" dirty="0"/>
              <a:t>可以被用作匹配的依据</a:t>
            </a:r>
            <a:r>
              <a:rPr lang="zh-CN" altLang="en-US" dirty="0" smtClean="0"/>
              <a:t>，描述</a:t>
            </a:r>
            <a:r>
              <a:rPr lang="zh-CN" altLang="en-US" dirty="0"/>
              <a:t>后的特征点</a:t>
            </a:r>
            <a:r>
              <a:rPr lang="zh-CN" altLang="en-US" dirty="0" smtClean="0"/>
              <a:t>也</a:t>
            </a:r>
            <a:r>
              <a:rPr lang="zh-CN" altLang="en-US" dirty="0"/>
              <a:t>能</a:t>
            </a:r>
            <a:r>
              <a:rPr lang="zh-CN" altLang="en-US" dirty="0" smtClean="0"/>
              <a:t>有更多</a:t>
            </a:r>
            <a:r>
              <a:rPr lang="zh-CN" altLang="en-US" dirty="0"/>
              <a:t>的不变性，如光照不变性和视角</a:t>
            </a:r>
            <a:r>
              <a:rPr lang="zh-CN" altLang="en-US" dirty="0" smtClean="0"/>
              <a:t>不变性等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3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算法：特征向量的匹配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6" y="3051324"/>
            <a:ext cx="7307013" cy="2376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767" y="177281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得到了对各种变化具有不变性的</a:t>
            </a:r>
            <a:r>
              <a:rPr lang="zh-CN" altLang="en-US" dirty="0"/>
              <a:t>特征</a:t>
            </a:r>
            <a:r>
              <a:rPr lang="zh-CN" altLang="en-US" dirty="0" smtClean="0"/>
              <a:t>点后，采用</a:t>
            </a:r>
            <a:r>
              <a:rPr lang="zh-CN" altLang="en-US" dirty="0"/>
              <a:t>特征向量的欧式距离来度量两幅图像中特征点的相似性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6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864" y="476672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实验：特征点的提取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2016224" cy="15121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44" y="2132856"/>
            <a:ext cx="2020123" cy="15150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88" y="2132857"/>
            <a:ext cx="2016224" cy="15121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132856"/>
            <a:ext cx="2016225" cy="15121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94857"/>
            <a:ext cx="2016224" cy="15121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44" y="3694857"/>
            <a:ext cx="2016223" cy="151216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8566" y="1409099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以下是一组待提取的图片：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14" y="3906976"/>
            <a:ext cx="1450572" cy="10879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58" y="3908747"/>
            <a:ext cx="1450572" cy="10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0926"/>
          </a:xfrm>
        </p:spPr>
        <p:txBody>
          <a:bodyPr/>
          <a:lstStyle/>
          <a:p>
            <a:r>
              <a:rPr lang="zh-CN" altLang="en-US" sz="3200" dirty="0"/>
              <a:t>实验：特征点的提取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2020824" cy="15156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844824"/>
            <a:ext cx="2020824" cy="15156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08" y="1844824"/>
            <a:ext cx="2020824" cy="15156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44824"/>
            <a:ext cx="2020824" cy="15156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2020800" cy="151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40" y="3429000"/>
            <a:ext cx="2020800" cy="1515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20" y="3643200"/>
            <a:ext cx="1449600" cy="108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12" y="3643200"/>
            <a:ext cx="1449600" cy="1087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608" y="126876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以下是特征点的提取结果：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3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584653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实验：特征点提取结果分析</a:t>
            </a:r>
            <a:endParaRPr lang="zh-CN" altLang="en-US" sz="32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91669"/>
              </p:ext>
            </p:extLst>
          </p:nvPr>
        </p:nvGraphicFramePr>
        <p:xfrm>
          <a:off x="1979712" y="1530921"/>
          <a:ext cx="5472608" cy="2875560"/>
        </p:xfrm>
        <a:graphic>
          <a:graphicData uri="http://schemas.openxmlformats.org/drawingml/2006/table">
            <a:tbl>
              <a:tblPr firstRow="1" firstCol="1" bandRow="1"/>
              <a:tblGrid>
                <a:gridCol w="1260672"/>
                <a:gridCol w="2876748"/>
                <a:gridCol w="1335188"/>
              </a:tblGrid>
              <a:tr h="31737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图片序号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条件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特征点数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894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828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(b)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1118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894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(c)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尺度、视角变化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818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(d)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569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377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(f)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尺度、视角、亮度变化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167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(g)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237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6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(h)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169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27584" y="116722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下表是每张图片中提取到的特征点数：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49896" y="4581128"/>
                <a:ext cx="7776864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通过各图中特征点数的比较，可以得出：</a:t>
                </a:r>
                <a:endParaRPr lang="en-US" altLang="zh-CN" dirty="0" smtClean="0"/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dirty="0" smtClean="0"/>
                  <a:t>其他条件相同时，提取到的特征点数目与图像的亮度、图像的尺寸以及目标表面的纹理复杂度成正相关；与角度改变量</a:t>
                </a:r>
                <a:r>
                  <a:rPr lang="en-US" altLang="zh-CN" dirty="0"/>
                  <a:t>(</a:t>
                </a:r>
                <a:r>
                  <a:rPr lang="en-US" altLang="zh-CN" dirty="0" smtClean="0"/>
                  <a:t>0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dirty="0" smtClean="0"/>
                  <a:t>~90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dirty="0" smtClean="0"/>
                  <a:t>)</a:t>
                </a:r>
                <a:r>
                  <a:rPr lang="zh-CN" altLang="en-US" dirty="0"/>
                  <a:t>成</a:t>
                </a:r>
                <a:r>
                  <a:rPr lang="zh-CN" altLang="en-US" dirty="0" smtClean="0"/>
                  <a:t>负相关（以</a:t>
                </a:r>
                <a:r>
                  <a:rPr lang="zh-CN" altLang="en-US" dirty="0"/>
                  <a:t>正对目标的视角</a:t>
                </a:r>
                <a:r>
                  <a:rPr lang="zh-CN" altLang="en-US" dirty="0" smtClean="0"/>
                  <a:t>为基准）。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96" y="4581128"/>
                <a:ext cx="7776864" cy="1615827"/>
              </a:xfrm>
              <a:prstGeom prst="rect">
                <a:avLst/>
              </a:prstGeom>
              <a:blipFill rotWithShape="0">
                <a:blip r:embed="rId2"/>
                <a:stretch>
                  <a:fillRect l="-627" t="-3008" r="-313"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054" y="358930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实验：特征匹配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07" y="1304904"/>
            <a:ext cx="3357485" cy="12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44" y="1304904"/>
            <a:ext cx="3349939" cy="12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54" y="2601048"/>
            <a:ext cx="3349938" cy="12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01048"/>
            <a:ext cx="3357486" cy="12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054" y="3897192"/>
            <a:ext cx="3349938" cy="12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125" y="3897192"/>
            <a:ext cx="3357486" cy="12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507" y="5193336"/>
            <a:ext cx="3349938" cy="12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42507" y="841574"/>
            <a:ext cx="341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匹配结果如下：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0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80926"/>
          </a:xfrm>
        </p:spPr>
        <p:txBody>
          <a:bodyPr/>
          <a:lstStyle/>
          <a:p>
            <a:r>
              <a:rPr lang="zh-CN" altLang="en-US" sz="3200" dirty="0"/>
              <a:t>实验：特征</a:t>
            </a:r>
            <a:r>
              <a:rPr lang="zh-CN" altLang="en-US" sz="3200" dirty="0" smtClean="0"/>
              <a:t>匹配结果分析</a:t>
            </a:r>
            <a:endParaRPr lang="zh-CN" altLang="en-US" sz="3200" dirty="0"/>
          </a:p>
        </p:txBody>
      </p:sp>
      <p:graphicFrame>
        <p:nvGraphicFramePr>
          <p:cNvPr id="3" name="表格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39934938"/>
              </p:ext>
            </p:extLst>
          </p:nvPr>
        </p:nvGraphicFramePr>
        <p:xfrm>
          <a:off x="1074441" y="1628800"/>
          <a:ext cx="7097959" cy="2522070"/>
        </p:xfrm>
        <a:graphic>
          <a:graphicData uri="http://schemas.openxmlformats.org/drawingml/2006/table">
            <a:tbl>
              <a:tblPr firstRow="1" firstCol="1" bandRow="1"/>
              <a:tblGrid>
                <a:gridCol w="2695691"/>
                <a:gridCol w="1296911"/>
                <a:gridCol w="1552131"/>
                <a:gridCol w="1553226"/>
              </a:tblGrid>
              <a:tr h="420846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条件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匹配子图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匹配点对数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时间</a:t>
                      </a: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275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  (b)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7.832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视角变化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(c)  (b)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118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7.382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275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  (d)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5.980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尺度、视角变化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  (c)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73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6.579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  (e)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67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5.562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439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视角、亮度变化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(b)  (f)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6.161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4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尺度、视角、亮度变化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(a)  (f)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5.197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71600" y="118746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以下是反映各图片间匹配点对数目的表格：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7584" y="4221088"/>
            <a:ext cx="75608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从图和表</a:t>
            </a:r>
            <a:r>
              <a:rPr lang="zh-CN" altLang="en-US" dirty="0"/>
              <a:t>中可以</a:t>
            </a:r>
            <a:r>
              <a:rPr lang="zh-CN" altLang="en-US" dirty="0" smtClean="0"/>
              <a:t>看出：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算法</a:t>
            </a:r>
            <a:r>
              <a:rPr lang="zh-CN" altLang="en-US" dirty="0"/>
              <a:t>执行速度较快，运行的时间均在</a:t>
            </a:r>
            <a:r>
              <a:rPr lang="en-US" altLang="zh-CN" dirty="0"/>
              <a:t>10s </a:t>
            </a:r>
            <a:r>
              <a:rPr lang="zh-CN" altLang="en-US" dirty="0"/>
              <a:t>内，而且都能准确地匹配到目标。同时我们还发现图中有一些明显不匹配的点对被直线连接起来，经过与其他图片的对比综合得出结论：杂物过多会影响匹配点的确定，除目标外应尽量排除。</a:t>
            </a:r>
          </a:p>
        </p:txBody>
      </p:sp>
    </p:spTree>
    <p:extLst>
      <p:ext uri="{BB962C8B-B14F-4D97-AF65-F5344CB8AC3E}">
        <p14:creationId xmlns:p14="http://schemas.microsoft.com/office/powerpoint/2010/main" val="30177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实验：图像拼接</a:t>
            </a:r>
            <a:r>
              <a:rPr lang="en-US" altLang="zh-CN" sz="3200" dirty="0" smtClean="0"/>
              <a:t>1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2800350" cy="213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94" y="2327548"/>
            <a:ext cx="240030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11" y="2127523"/>
            <a:ext cx="3200400" cy="200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" y="4365104"/>
            <a:ext cx="2000250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69" y="4265091"/>
            <a:ext cx="2400300" cy="180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78" y="4165078"/>
            <a:ext cx="2663666" cy="2000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161" y="1313215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以下是从</a:t>
            </a:r>
            <a:r>
              <a:rPr lang="zh-CN" altLang="en-US" dirty="0"/>
              <a:t>同一张图片中截取的</a:t>
            </a:r>
            <a:r>
              <a:rPr lang="zh-CN" altLang="en-US" dirty="0" smtClean="0"/>
              <a:t>子图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70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80926"/>
          </a:xfrm>
        </p:spPr>
        <p:txBody>
          <a:bodyPr/>
          <a:lstStyle/>
          <a:p>
            <a:r>
              <a:rPr lang="zh-CN" altLang="en-US" sz="3200" dirty="0"/>
              <a:t>实验：图像</a:t>
            </a:r>
            <a:r>
              <a:rPr lang="zh-CN" altLang="en-US" sz="3200" dirty="0" smtClean="0"/>
              <a:t>拼接结果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899592" y="142339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以下</a:t>
            </a:r>
            <a:r>
              <a:rPr lang="zh-CN" altLang="en-US" dirty="0" smtClean="0"/>
              <a:t>是拼接的结果：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05" y="1792722"/>
            <a:ext cx="54825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3"/>
          <p:cNvGrpSpPr>
            <a:grpSpLocks/>
          </p:cNvGrpSpPr>
          <p:nvPr/>
        </p:nvGrpSpPr>
        <p:grpSpPr bwMode="auto">
          <a:xfrm>
            <a:off x="-1174750" y="1600200"/>
            <a:ext cx="9250363" cy="4824413"/>
            <a:chOff x="0" y="0"/>
            <a:chExt cx="5829" cy="3039"/>
          </a:xfrm>
        </p:grpSpPr>
        <p:sp>
          <p:nvSpPr>
            <p:cNvPr id="55" name="AutoShape 4"/>
            <p:cNvSpPr>
              <a:spLocks noChangeArrowheads="1"/>
            </p:cNvSpPr>
            <p:nvPr/>
          </p:nvSpPr>
          <p:spPr bwMode="auto">
            <a:xfrm rot="5400000">
              <a:off x="-17" y="17"/>
              <a:ext cx="3039" cy="3005"/>
            </a:xfrm>
            <a:custGeom>
              <a:avLst/>
              <a:gdLst>
                <a:gd name="T0" fmla="*/ 1520 w 21600"/>
                <a:gd name="T1" fmla="*/ 0 h 21600"/>
                <a:gd name="T2" fmla="*/ 23 w 21600"/>
                <a:gd name="T3" fmla="*/ 1480 h 21600"/>
                <a:gd name="T4" fmla="*/ 1520 w 21600"/>
                <a:gd name="T5" fmla="*/ 45 h 21600"/>
                <a:gd name="T6" fmla="*/ 3016 w 21600"/>
                <a:gd name="T7" fmla="*/ 148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98 w 21600"/>
                <a:gd name="T13" fmla="*/ 0 h 21600"/>
                <a:gd name="T14" fmla="*/ 21202 w 21600"/>
                <a:gd name="T15" fmla="*/ 136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rgbClr val="94A9B0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 rot="5400000" flipH="1">
              <a:off x="237" y="289"/>
              <a:ext cx="2540" cy="2475"/>
            </a:xfrm>
            <a:custGeom>
              <a:avLst/>
              <a:gdLst>
                <a:gd name="T0" fmla="*/ 1270 w 21600"/>
                <a:gd name="T1" fmla="*/ 0 h 21600"/>
                <a:gd name="T2" fmla="*/ 632 w 21600"/>
                <a:gd name="T3" fmla="*/ 1238 h 21600"/>
                <a:gd name="T4" fmla="*/ 1270 w 21600"/>
                <a:gd name="T5" fmla="*/ 1231 h 21600"/>
                <a:gd name="T6" fmla="*/ 1908 w 21600"/>
                <a:gd name="T7" fmla="*/ 123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7" name="Group 6"/>
            <p:cNvGrpSpPr>
              <a:grpSpLocks/>
            </p:cNvGrpSpPr>
            <p:nvPr/>
          </p:nvGrpSpPr>
          <p:grpSpPr bwMode="auto">
            <a:xfrm>
              <a:off x="2421" y="235"/>
              <a:ext cx="2984" cy="320"/>
              <a:chOff x="0" y="0"/>
              <a:chExt cx="2984" cy="320"/>
            </a:xfrm>
          </p:grpSpPr>
          <p:sp>
            <p:nvSpPr>
              <p:cNvPr id="94" name="AutoShape 7"/>
              <p:cNvSpPr>
                <a:spLocks noChangeArrowheads="1"/>
              </p:cNvSpPr>
              <p:nvPr/>
            </p:nvSpPr>
            <p:spPr bwMode="auto">
              <a:xfrm>
                <a:off x="200" y="0"/>
                <a:ext cx="2784" cy="320"/>
              </a:xfrm>
              <a:prstGeom prst="roundRect">
                <a:avLst>
                  <a:gd name="adj" fmla="val 50000"/>
                </a:avLst>
              </a:prstGeom>
              <a:noFill/>
              <a:ln w="28575" cmpd="sng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000" b="1" dirty="0" smtClean="0">
                    <a:latin typeface="微软雅黑" pitchFamily="34" charset="-122"/>
                    <a:ea typeface="微软雅黑" pitchFamily="34" charset="-122"/>
                  </a:rPr>
                  <a:t>研究内容与意义</a:t>
                </a:r>
                <a:endParaRPr lang="en-US" altLang="zh-CN" sz="2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95" name="Group 8"/>
              <p:cNvGrpSpPr>
                <a:grpSpLocks/>
              </p:cNvGrpSpPr>
              <p:nvPr/>
            </p:nvGrpSpPr>
            <p:grpSpPr bwMode="auto">
              <a:xfrm>
                <a:off x="0" y="56"/>
                <a:ext cx="240" cy="240"/>
                <a:chOff x="0" y="0"/>
                <a:chExt cx="1615" cy="1615"/>
              </a:xfrm>
            </p:grpSpPr>
            <p:sp>
              <p:nvSpPr>
                <p:cNvPr id="96" name="Oval 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7" name="Oval 10"/>
                <p:cNvSpPr>
                  <a:spLocks noChangeArrowheads="1"/>
                </p:cNvSpPr>
                <p:nvPr/>
              </p:nvSpPr>
              <p:spPr bwMode="auto">
                <a:xfrm>
                  <a:off x="92" y="91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A2A2A2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8" name="Oval 11"/>
                <p:cNvSpPr>
                  <a:spLocks noChangeArrowheads="1"/>
                </p:cNvSpPr>
                <p:nvPr/>
              </p:nvSpPr>
              <p:spPr bwMode="auto">
                <a:xfrm>
                  <a:off x="175" y="175"/>
                  <a:ext cx="1265" cy="12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FFFFFF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" name="Oval 12"/>
                <p:cNvSpPr>
                  <a:spLocks noChangeArrowheads="1"/>
                </p:cNvSpPr>
                <p:nvPr/>
              </p:nvSpPr>
              <p:spPr bwMode="auto">
                <a:xfrm>
                  <a:off x="176" y="176"/>
                  <a:ext cx="1262" cy="12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0" name="Oval 13"/>
                <p:cNvSpPr>
                  <a:spLocks noChangeArrowheads="1"/>
                </p:cNvSpPr>
                <p:nvPr/>
              </p:nvSpPr>
              <p:spPr bwMode="auto">
                <a:xfrm>
                  <a:off x="256" y="256"/>
                  <a:ext cx="1097" cy="11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7C4509"/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1" name="Oval 14"/>
                <p:cNvSpPr>
                  <a:spLocks noChangeArrowheads="1"/>
                </p:cNvSpPr>
                <p:nvPr/>
              </p:nvSpPr>
              <p:spPr bwMode="auto">
                <a:xfrm>
                  <a:off x="259" y="259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58" name="Group 15"/>
            <p:cNvGrpSpPr>
              <a:grpSpLocks/>
            </p:cNvGrpSpPr>
            <p:nvPr/>
          </p:nvGrpSpPr>
          <p:grpSpPr bwMode="auto">
            <a:xfrm>
              <a:off x="2757" y="720"/>
              <a:ext cx="2976" cy="320"/>
              <a:chOff x="0" y="0"/>
              <a:chExt cx="2976" cy="320"/>
            </a:xfrm>
          </p:grpSpPr>
          <p:sp>
            <p:nvSpPr>
              <p:cNvPr id="86" name="AutoShape 16"/>
              <p:cNvSpPr>
                <a:spLocks noChangeArrowheads="1"/>
              </p:cNvSpPr>
              <p:nvPr/>
            </p:nvSpPr>
            <p:spPr bwMode="auto">
              <a:xfrm>
                <a:off x="192" y="0"/>
                <a:ext cx="2784" cy="320"/>
              </a:xfrm>
              <a:prstGeom prst="roundRect">
                <a:avLst>
                  <a:gd name="adj" fmla="val 50000"/>
                </a:avLst>
              </a:prstGeom>
              <a:noFill/>
              <a:ln w="28575" cmpd="sng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000" b="1" dirty="0" smtClean="0">
                    <a:latin typeface="微软雅黑" pitchFamily="34" charset="-122"/>
                    <a:ea typeface="微软雅黑" pitchFamily="34" charset="-122"/>
                  </a:rPr>
                  <a:t>研究背景与现状</a:t>
                </a:r>
                <a:endParaRPr lang="en-US" altLang="zh-CN" sz="2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7" name="Group 17"/>
              <p:cNvGrpSpPr>
                <a:grpSpLocks/>
              </p:cNvGrpSpPr>
              <p:nvPr/>
            </p:nvGrpSpPr>
            <p:grpSpPr bwMode="auto">
              <a:xfrm>
                <a:off x="0" y="67"/>
                <a:ext cx="240" cy="240"/>
                <a:chOff x="0" y="0"/>
                <a:chExt cx="1615" cy="1615"/>
              </a:xfrm>
            </p:grpSpPr>
            <p:sp>
              <p:nvSpPr>
                <p:cNvPr id="88" name="Oval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9" name="Oval 19"/>
                <p:cNvSpPr>
                  <a:spLocks noChangeArrowheads="1"/>
                </p:cNvSpPr>
                <p:nvPr/>
              </p:nvSpPr>
              <p:spPr bwMode="auto">
                <a:xfrm>
                  <a:off x="92" y="91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A2A2A2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" name="Oval 20"/>
                <p:cNvSpPr>
                  <a:spLocks noChangeArrowheads="1"/>
                </p:cNvSpPr>
                <p:nvPr/>
              </p:nvSpPr>
              <p:spPr bwMode="auto">
                <a:xfrm>
                  <a:off x="175" y="175"/>
                  <a:ext cx="1265" cy="12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FFFFFF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1" name="Oval 21"/>
                <p:cNvSpPr>
                  <a:spLocks noChangeArrowheads="1"/>
                </p:cNvSpPr>
                <p:nvPr/>
              </p:nvSpPr>
              <p:spPr bwMode="auto">
                <a:xfrm>
                  <a:off x="176" y="176"/>
                  <a:ext cx="1262" cy="12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48BE67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" name="Oval 22"/>
                <p:cNvSpPr>
                  <a:spLocks noChangeArrowheads="1"/>
                </p:cNvSpPr>
                <p:nvPr/>
              </p:nvSpPr>
              <p:spPr bwMode="auto">
                <a:xfrm>
                  <a:off x="256" y="256"/>
                  <a:ext cx="1097" cy="11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7C4509"/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3" name="Oval 23"/>
                <p:cNvSpPr>
                  <a:spLocks noChangeArrowheads="1"/>
                </p:cNvSpPr>
                <p:nvPr/>
              </p:nvSpPr>
              <p:spPr bwMode="auto">
                <a:xfrm>
                  <a:off x="259" y="259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8BE67"/>
                    </a:gs>
                    <a:gs pos="100000">
                      <a:srgbClr val="235C32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59" name="Group 24"/>
            <p:cNvGrpSpPr>
              <a:grpSpLocks/>
            </p:cNvGrpSpPr>
            <p:nvPr/>
          </p:nvGrpSpPr>
          <p:grpSpPr bwMode="auto">
            <a:xfrm>
              <a:off x="2853" y="1267"/>
              <a:ext cx="2976" cy="320"/>
              <a:chOff x="0" y="0"/>
              <a:chExt cx="2976" cy="320"/>
            </a:xfrm>
          </p:grpSpPr>
          <p:sp>
            <p:nvSpPr>
              <p:cNvPr id="78" name="AutoShape 25"/>
              <p:cNvSpPr>
                <a:spLocks noChangeArrowheads="1"/>
              </p:cNvSpPr>
              <p:nvPr/>
            </p:nvSpPr>
            <p:spPr bwMode="auto">
              <a:xfrm>
                <a:off x="192" y="0"/>
                <a:ext cx="2784" cy="320"/>
              </a:xfrm>
              <a:prstGeom prst="roundRect">
                <a:avLst>
                  <a:gd name="adj" fmla="val 50000"/>
                </a:avLst>
              </a:prstGeom>
              <a:noFill/>
              <a:ln w="28575" cmpd="sng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2000" b="1" smtClean="0">
                    <a:latin typeface="微软雅黑" pitchFamily="34" charset="-122"/>
                    <a:ea typeface="微软雅黑" pitchFamily="34" charset="-122"/>
                  </a:rPr>
                  <a:t>SIFT</a:t>
                </a:r>
                <a:r>
                  <a:rPr lang="zh-CN" altLang="en-US" sz="2000" b="1" dirty="0" smtClean="0">
                    <a:latin typeface="微软雅黑" pitchFamily="34" charset="-122"/>
                    <a:ea typeface="微软雅黑" pitchFamily="34" charset="-122"/>
                  </a:rPr>
                  <a:t>算法</a:t>
                </a:r>
                <a:endParaRPr lang="en-US" altLang="zh-CN" sz="2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9" name="Group 26"/>
              <p:cNvGrpSpPr>
                <a:grpSpLocks/>
              </p:cNvGrpSpPr>
              <p:nvPr/>
            </p:nvGrpSpPr>
            <p:grpSpPr bwMode="auto">
              <a:xfrm>
                <a:off x="0" y="48"/>
                <a:ext cx="240" cy="240"/>
                <a:chOff x="0" y="0"/>
                <a:chExt cx="1615" cy="1615"/>
              </a:xfrm>
            </p:grpSpPr>
            <p:sp>
              <p:nvSpPr>
                <p:cNvPr id="80" name="Oval 2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1" name="Oval 28"/>
                <p:cNvSpPr>
                  <a:spLocks noChangeArrowheads="1"/>
                </p:cNvSpPr>
                <p:nvPr/>
              </p:nvSpPr>
              <p:spPr bwMode="auto">
                <a:xfrm>
                  <a:off x="92" y="91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A2A2A2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2" name="Oval 29"/>
                <p:cNvSpPr>
                  <a:spLocks noChangeArrowheads="1"/>
                </p:cNvSpPr>
                <p:nvPr/>
              </p:nvSpPr>
              <p:spPr bwMode="auto">
                <a:xfrm>
                  <a:off x="175" y="175"/>
                  <a:ext cx="1265" cy="12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FFFFFF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3" name="Oval 30"/>
                <p:cNvSpPr>
                  <a:spLocks noChangeArrowheads="1"/>
                </p:cNvSpPr>
                <p:nvPr/>
              </p:nvSpPr>
              <p:spPr bwMode="auto">
                <a:xfrm>
                  <a:off x="176" y="176"/>
                  <a:ext cx="1262" cy="12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0F5368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4" name="Oval 31"/>
                <p:cNvSpPr>
                  <a:spLocks noChangeArrowheads="1"/>
                </p:cNvSpPr>
                <p:nvPr/>
              </p:nvSpPr>
              <p:spPr bwMode="auto">
                <a:xfrm>
                  <a:off x="256" y="256"/>
                  <a:ext cx="1097" cy="11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7C4509"/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85" name="Oval 32"/>
                <p:cNvSpPr>
                  <a:spLocks noChangeArrowheads="1"/>
                </p:cNvSpPr>
                <p:nvPr/>
              </p:nvSpPr>
              <p:spPr bwMode="auto">
                <a:xfrm>
                  <a:off x="259" y="259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10576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60" name="Group 33"/>
            <p:cNvGrpSpPr>
              <a:grpSpLocks/>
            </p:cNvGrpSpPr>
            <p:nvPr/>
          </p:nvGrpSpPr>
          <p:grpSpPr bwMode="auto">
            <a:xfrm>
              <a:off x="2757" y="1779"/>
              <a:ext cx="2996" cy="320"/>
              <a:chOff x="0" y="0"/>
              <a:chExt cx="2996" cy="320"/>
            </a:xfrm>
          </p:grpSpPr>
          <p:sp>
            <p:nvSpPr>
              <p:cNvPr id="70" name="AutoShape 34"/>
              <p:cNvSpPr>
                <a:spLocks noChangeArrowheads="1"/>
              </p:cNvSpPr>
              <p:nvPr/>
            </p:nvSpPr>
            <p:spPr bwMode="auto">
              <a:xfrm>
                <a:off x="212" y="0"/>
                <a:ext cx="2784" cy="320"/>
              </a:xfrm>
              <a:prstGeom prst="roundRect">
                <a:avLst>
                  <a:gd name="adj" fmla="val 50000"/>
                </a:avLst>
              </a:prstGeom>
              <a:noFill/>
              <a:ln w="28575" cmpd="sng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000" b="1" dirty="0">
                    <a:latin typeface="微软雅黑" pitchFamily="34" charset="-122"/>
                    <a:ea typeface="微软雅黑" pitchFamily="34" charset="-122"/>
                  </a:rPr>
                  <a:t>实验</a:t>
                </a:r>
                <a:endParaRPr lang="en-US" altLang="zh-CN" sz="2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1" name="Group 35"/>
              <p:cNvGrpSpPr>
                <a:grpSpLocks/>
              </p:cNvGrpSpPr>
              <p:nvPr/>
            </p:nvGrpSpPr>
            <p:grpSpPr bwMode="auto">
              <a:xfrm>
                <a:off x="0" y="64"/>
                <a:ext cx="240" cy="240"/>
                <a:chOff x="0" y="0"/>
                <a:chExt cx="1615" cy="1615"/>
              </a:xfrm>
            </p:grpSpPr>
            <p:sp>
              <p:nvSpPr>
                <p:cNvPr id="72" name="Oval 3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Oval 37"/>
                <p:cNvSpPr>
                  <a:spLocks noChangeArrowheads="1"/>
                </p:cNvSpPr>
                <p:nvPr/>
              </p:nvSpPr>
              <p:spPr bwMode="auto">
                <a:xfrm>
                  <a:off x="92" y="91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A2A2A2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4" name="Oval 38"/>
                <p:cNvSpPr>
                  <a:spLocks noChangeArrowheads="1"/>
                </p:cNvSpPr>
                <p:nvPr/>
              </p:nvSpPr>
              <p:spPr bwMode="auto">
                <a:xfrm>
                  <a:off x="175" y="175"/>
                  <a:ext cx="1265" cy="12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FFFFFF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5" name="Oval 39"/>
                <p:cNvSpPr>
                  <a:spLocks noChangeArrowheads="1"/>
                </p:cNvSpPr>
                <p:nvPr/>
              </p:nvSpPr>
              <p:spPr bwMode="auto">
                <a:xfrm>
                  <a:off x="176" y="176"/>
                  <a:ext cx="1262" cy="12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D67E1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6" name="Oval 40"/>
                <p:cNvSpPr>
                  <a:spLocks noChangeArrowheads="1"/>
                </p:cNvSpPr>
                <p:nvPr/>
              </p:nvSpPr>
              <p:spPr bwMode="auto">
                <a:xfrm>
                  <a:off x="256" y="256"/>
                  <a:ext cx="1097" cy="11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7C4509"/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Oval 41"/>
                <p:cNvSpPr>
                  <a:spLocks noChangeArrowheads="1"/>
                </p:cNvSpPr>
                <p:nvPr/>
              </p:nvSpPr>
              <p:spPr bwMode="auto">
                <a:xfrm>
                  <a:off x="259" y="259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8D67E1"/>
                    </a:gs>
                    <a:gs pos="100000">
                      <a:srgbClr val="45326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61" name="Group 42"/>
            <p:cNvGrpSpPr>
              <a:grpSpLocks/>
            </p:cNvGrpSpPr>
            <p:nvPr/>
          </p:nvGrpSpPr>
          <p:grpSpPr bwMode="auto">
            <a:xfrm>
              <a:off x="2469" y="2300"/>
              <a:ext cx="2972" cy="320"/>
              <a:chOff x="0" y="0"/>
              <a:chExt cx="2972" cy="320"/>
            </a:xfrm>
          </p:grpSpPr>
          <p:sp>
            <p:nvSpPr>
              <p:cNvPr id="62" name="AutoShape 43"/>
              <p:cNvSpPr>
                <a:spLocks noChangeArrowheads="1"/>
              </p:cNvSpPr>
              <p:nvPr/>
            </p:nvSpPr>
            <p:spPr bwMode="auto">
              <a:xfrm>
                <a:off x="188" y="0"/>
                <a:ext cx="2784" cy="320"/>
              </a:xfrm>
              <a:prstGeom prst="roundRect">
                <a:avLst>
                  <a:gd name="adj" fmla="val 50000"/>
                </a:avLst>
              </a:prstGeom>
              <a:noFill/>
              <a:ln w="28575" cmpd="sng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entury Gothic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000" b="1" dirty="0">
                    <a:latin typeface="微软雅黑" pitchFamily="34" charset="-122"/>
                    <a:ea typeface="微软雅黑" pitchFamily="34" charset="-122"/>
                  </a:rPr>
                  <a:t>总结与展望</a:t>
                </a:r>
                <a:endParaRPr lang="en-US" altLang="zh-CN" sz="2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3" name="Group 44"/>
              <p:cNvGrpSpPr>
                <a:grpSpLocks/>
              </p:cNvGrpSpPr>
              <p:nvPr/>
            </p:nvGrpSpPr>
            <p:grpSpPr bwMode="auto">
              <a:xfrm>
                <a:off x="0" y="31"/>
                <a:ext cx="224" cy="240"/>
                <a:chOff x="0" y="0"/>
                <a:chExt cx="1615" cy="1615"/>
              </a:xfrm>
            </p:grpSpPr>
            <p:sp>
              <p:nvSpPr>
                <p:cNvPr id="64" name="Oval 4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15" cy="16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5" name="Oval 46"/>
                <p:cNvSpPr>
                  <a:spLocks noChangeArrowheads="1"/>
                </p:cNvSpPr>
                <p:nvPr/>
              </p:nvSpPr>
              <p:spPr bwMode="auto">
                <a:xfrm>
                  <a:off x="92" y="91"/>
                  <a:ext cx="1430" cy="143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A2A2A2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6" name="Oval 47"/>
                <p:cNvSpPr>
                  <a:spLocks noChangeArrowheads="1"/>
                </p:cNvSpPr>
                <p:nvPr/>
              </p:nvSpPr>
              <p:spPr bwMode="auto">
                <a:xfrm>
                  <a:off x="173" y="175"/>
                  <a:ext cx="1262" cy="126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FFFFFF"/>
                    </a:gs>
                    <a:gs pos="100000">
                      <a:schemeClr val="hlink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7" name="Oval 48"/>
                <p:cNvSpPr>
                  <a:spLocks noChangeArrowheads="1"/>
                </p:cNvSpPr>
                <p:nvPr/>
              </p:nvSpPr>
              <p:spPr bwMode="auto">
                <a:xfrm>
                  <a:off x="176" y="176"/>
                  <a:ext cx="1262" cy="12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E35E23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8" name="Oval 49"/>
                <p:cNvSpPr>
                  <a:spLocks noChangeArrowheads="1"/>
                </p:cNvSpPr>
                <p:nvPr/>
              </p:nvSpPr>
              <p:spPr bwMode="auto">
                <a:xfrm>
                  <a:off x="260" y="256"/>
                  <a:ext cx="1096" cy="11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rgbClr val="7C4509"/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69" name="Oval 50"/>
                <p:cNvSpPr>
                  <a:spLocks noChangeArrowheads="1"/>
                </p:cNvSpPr>
                <p:nvPr/>
              </p:nvSpPr>
              <p:spPr bwMode="auto">
                <a:xfrm>
                  <a:off x="259" y="259"/>
                  <a:ext cx="1096" cy="10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35E23"/>
                    </a:gs>
                    <a:gs pos="100000">
                      <a:srgbClr val="6E2E11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544" y="908720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为了测试程序运行时间与待拼接图片张数的关系，我们从子图中任意选择特定的数目的图片进行拼接，取运行时间的平均数。最终我们得到</a:t>
            </a:r>
            <a:r>
              <a:rPr lang="zh-CN" altLang="en-US" dirty="0" smtClean="0"/>
              <a:t>了下表与下图：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29417"/>
              </p:ext>
            </p:extLst>
          </p:nvPr>
        </p:nvGraphicFramePr>
        <p:xfrm>
          <a:off x="899591" y="1556792"/>
          <a:ext cx="7344818" cy="576580"/>
        </p:xfrm>
        <a:graphic>
          <a:graphicData uri="http://schemas.openxmlformats.org/drawingml/2006/table">
            <a:tbl>
              <a:tblPr firstRow="1" firstCol="1" bandRow="1"/>
              <a:tblGrid>
                <a:gridCol w="1986053"/>
                <a:gridCol w="1071753"/>
                <a:gridCol w="1071753"/>
                <a:gridCol w="1071753"/>
                <a:gridCol w="1071753"/>
                <a:gridCol w="1071753"/>
              </a:tblGrid>
              <a:tr h="28829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图片张数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平均运行时间</a:t>
                      </a: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26.31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101.59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223.92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430.12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747.33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059568154"/>
              </p:ext>
            </p:extLst>
          </p:nvPr>
        </p:nvGraphicFramePr>
        <p:xfrm>
          <a:off x="486390" y="2276872"/>
          <a:ext cx="52197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5576" y="326924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实验：分析与总结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88226" y="2774910"/>
            <a:ext cx="2880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左图</a:t>
            </a:r>
            <a:r>
              <a:rPr lang="zh-CN" altLang="en-US" dirty="0" smtClean="0"/>
              <a:t>是拼接</a:t>
            </a:r>
            <a:r>
              <a:rPr lang="zh-CN" altLang="en-US" dirty="0"/>
              <a:t>时间与图片数目关系的示意图</a:t>
            </a:r>
            <a:r>
              <a:rPr lang="zh-CN" altLang="en-US" dirty="0" smtClean="0"/>
              <a:t>，图中实线</a:t>
            </a:r>
            <a:r>
              <a:rPr lang="zh-CN" altLang="en-US" dirty="0"/>
              <a:t>是实验数据构成的折线图，虚线则是拟合的指数函数曲线。由此可以得出</a:t>
            </a:r>
            <a:r>
              <a:rPr lang="zh-CN" altLang="en-US" dirty="0" smtClean="0"/>
              <a:t>结论</a:t>
            </a:r>
            <a:r>
              <a:rPr lang="zh-CN" altLang="en-US" dirty="0"/>
              <a:t>：随着图片数目的增加，运行的时间呈指数增长。并能推断拼接算法的原理是逐张拼接。</a:t>
            </a:r>
          </a:p>
        </p:txBody>
      </p:sp>
    </p:spTree>
    <p:extLst>
      <p:ext uri="{BB962C8B-B14F-4D97-AF65-F5344CB8AC3E}">
        <p14:creationId xmlns:p14="http://schemas.microsoft.com/office/powerpoint/2010/main" val="29842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796950"/>
          </a:xfrm>
        </p:spPr>
        <p:txBody>
          <a:bodyPr/>
          <a:lstStyle/>
          <a:p>
            <a:r>
              <a:rPr lang="zh-CN" altLang="en-US" sz="3200" dirty="0"/>
              <a:t>实验：图像</a:t>
            </a:r>
            <a:r>
              <a:rPr lang="zh-CN" altLang="en-US" sz="3200" dirty="0" smtClean="0"/>
              <a:t>拼接</a:t>
            </a:r>
            <a:r>
              <a:rPr lang="en-US" altLang="zh-CN" sz="3200" dirty="0" smtClean="0"/>
              <a:t>2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1856"/>
            <a:ext cx="2641600" cy="198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52" y="1951856"/>
            <a:ext cx="2641600" cy="198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30" y="1951856"/>
            <a:ext cx="264160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2641600" cy="198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9" y="4005064"/>
            <a:ext cx="2641600" cy="1981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36" y="4005064"/>
            <a:ext cx="2641600" cy="1981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3304" y="956518"/>
            <a:ext cx="8550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 smtClean="0"/>
              <a:t>下面是一</a:t>
            </a:r>
            <a:r>
              <a:rPr lang="zh-CN" altLang="en-US" dirty="0"/>
              <a:t>组镜头在缓慢移动的过程中拍摄的连续图片。与上一个</a:t>
            </a:r>
            <a:r>
              <a:rPr lang="zh-CN" altLang="en-US" dirty="0" smtClean="0"/>
              <a:t>实验有所不同</a:t>
            </a:r>
            <a:r>
              <a:rPr lang="zh-CN" altLang="en-US" dirty="0"/>
              <a:t>，这个实验的</a:t>
            </a:r>
            <a:r>
              <a:rPr lang="zh-CN" altLang="en-US" dirty="0" smtClean="0"/>
              <a:t>内容除了测试</a:t>
            </a:r>
            <a:r>
              <a:rPr lang="zh-CN" altLang="en-US" dirty="0"/>
              <a:t>该算法对多张不同图片的拼接能力</a:t>
            </a:r>
            <a:r>
              <a:rPr lang="zh-CN" altLang="en-US" dirty="0" smtClean="0"/>
              <a:t>以外还要研究</a:t>
            </a:r>
            <a:r>
              <a:rPr lang="zh-CN" altLang="en-US" dirty="0"/>
              <a:t>拼接时间与图像的数目和尺寸的关系。</a:t>
            </a:r>
          </a:p>
        </p:txBody>
      </p:sp>
    </p:spTree>
    <p:extLst>
      <p:ext uri="{BB962C8B-B14F-4D97-AF65-F5344CB8AC3E}">
        <p14:creationId xmlns:p14="http://schemas.microsoft.com/office/powerpoint/2010/main" val="21737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实验：拼接结果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827584" y="9807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下图是拼接的结果：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9946"/>
            <a:ext cx="7408069" cy="48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580926"/>
          </a:xfrm>
        </p:spPr>
        <p:txBody>
          <a:bodyPr/>
          <a:lstStyle/>
          <a:p>
            <a:r>
              <a:rPr lang="zh-CN" altLang="en-US" sz="3200" dirty="0"/>
              <a:t>实验：分析与总结</a:t>
            </a:r>
          </a:p>
        </p:txBody>
      </p:sp>
      <p:sp>
        <p:nvSpPr>
          <p:cNvPr id="3" name="矩形 2"/>
          <p:cNvSpPr/>
          <p:nvPr/>
        </p:nvSpPr>
        <p:spPr>
          <a:xfrm>
            <a:off x="333872" y="908720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同样，我们从</a:t>
            </a:r>
            <a:r>
              <a:rPr lang="en-US" altLang="zh-CN" dirty="0"/>
              <a:t>6</a:t>
            </a:r>
            <a:r>
              <a:rPr lang="zh-CN" altLang="en-US" dirty="0"/>
              <a:t>张图片中任选特定张数进行拼接，取运行时间的平均数，得到运行时间与图片的数目的关系。两者的</a:t>
            </a:r>
            <a:r>
              <a:rPr lang="zh-CN" altLang="en-US" dirty="0" smtClean="0"/>
              <a:t>关系</a:t>
            </a:r>
            <a:r>
              <a:rPr lang="zh-CN" altLang="en-US" dirty="0"/>
              <a:t>如</a:t>
            </a:r>
            <a:r>
              <a:rPr lang="zh-CN" altLang="en-US" dirty="0" smtClean="0"/>
              <a:t>下表与下图所示：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5136"/>
              </p:ext>
            </p:extLst>
          </p:nvPr>
        </p:nvGraphicFramePr>
        <p:xfrm>
          <a:off x="981944" y="1772816"/>
          <a:ext cx="7056784" cy="576580"/>
        </p:xfrm>
        <a:graphic>
          <a:graphicData uri="http://schemas.openxmlformats.org/drawingml/2006/table">
            <a:tbl>
              <a:tblPr firstRow="1" firstCol="1" bandRow="1"/>
              <a:tblGrid>
                <a:gridCol w="1908169"/>
                <a:gridCol w="1029723"/>
                <a:gridCol w="1029723"/>
                <a:gridCol w="1029723"/>
                <a:gridCol w="1029723"/>
                <a:gridCol w="1029723"/>
              </a:tblGrid>
              <a:tr h="28829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图片张数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平均运行时间</a:t>
                      </a: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25.01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84.60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156.47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286.86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427.32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583478642"/>
              </p:ext>
            </p:extLst>
          </p:nvPr>
        </p:nvGraphicFramePr>
        <p:xfrm>
          <a:off x="981944" y="2547268"/>
          <a:ext cx="5400040" cy="3150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15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580926"/>
          </a:xfrm>
        </p:spPr>
        <p:txBody>
          <a:bodyPr/>
          <a:lstStyle/>
          <a:p>
            <a:r>
              <a:rPr lang="zh-CN" altLang="en-US" sz="3200" dirty="0"/>
              <a:t>实验：分析与总结</a:t>
            </a:r>
          </a:p>
        </p:txBody>
      </p:sp>
      <p:sp>
        <p:nvSpPr>
          <p:cNvPr id="3" name="矩形 2"/>
          <p:cNvSpPr/>
          <p:nvPr/>
        </p:nvSpPr>
        <p:spPr>
          <a:xfrm>
            <a:off x="478852" y="90872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另外，为了测试运行时间与图片尺寸的关系，我们把原图逐渐</a:t>
            </a:r>
            <a:r>
              <a:rPr lang="zh-CN" altLang="en-US" dirty="0" smtClean="0"/>
              <a:t>缩小后进行拼接，</a:t>
            </a:r>
            <a:r>
              <a:rPr lang="zh-CN" altLang="en-US" dirty="0"/>
              <a:t>并且</a:t>
            </a:r>
            <a:r>
              <a:rPr lang="zh-CN" altLang="en-US" dirty="0" smtClean="0"/>
              <a:t>用下表和下图表示：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44166"/>
              </p:ext>
            </p:extLst>
          </p:nvPr>
        </p:nvGraphicFramePr>
        <p:xfrm>
          <a:off x="478852" y="1551318"/>
          <a:ext cx="842493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3456384"/>
                <a:gridCol w="979211"/>
                <a:gridCol w="997335"/>
                <a:gridCol w="997335"/>
                <a:gridCol w="971079"/>
                <a:gridCol w="1023591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对角线长度与原图对角线之比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时间</a:t>
                      </a: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4.22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20.34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49.43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88.61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137.26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对角线长度与原图对角线之比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时间</a:t>
                      </a: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(s)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181.94</a:t>
                      </a:r>
                      <a:endParaRPr lang="zh-CN" sz="18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229.67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290.14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345.19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427.32</a:t>
                      </a:r>
                      <a:endParaRPr lang="zh-CN" sz="18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364059166"/>
              </p:ext>
            </p:extLst>
          </p:nvPr>
        </p:nvGraphicFramePr>
        <p:xfrm>
          <a:off x="467544" y="2780928"/>
          <a:ext cx="5400040" cy="3150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6267128" y="3084512"/>
            <a:ext cx="2430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 smtClean="0"/>
              <a:t>左图中的实线</a:t>
            </a:r>
            <a:r>
              <a:rPr lang="zh-CN" altLang="en-US" dirty="0"/>
              <a:t>是实验数据的折线图，虚线则是幂函数拟合曲线。实线虚线重合度很高，可得出结论：图像匹配所需的时间随图片的像素数的增加而增长，可推断二者成正比。</a:t>
            </a:r>
          </a:p>
        </p:txBody>
      </p:sp>
    </p:spTree>
    <p:extLst>
      <p:ext uri="{BB962C8B-B14F-4D97-AF65-F5344CB8AC3E}">
        <p14:creationId xmlns:p14="http://schemas.microsoft.com/office/powerpoint/2010/main" val="22905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总结与展望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403468" y="1196752"/>
            <a:ext cx="8229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总结：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对</a:t>
            </a:r>
            <a:r>
              <a:rPr lang="en-US" altLang="zh-CN" dirty="0"/>
              <a:t>SIFT</a:t>
            </a:r>
            <a:r>
              <a:rPr lang="zh-CN" altLang="en-US" dirty="0"/>
              <a:t>算法的特征点提取和匹配过程进行了研究，</a:t>
            </a:r>
            <a:r>
              <a:rPr lang="zh-CN" altLang="en-US" dirty="0" smtClean="0"/>
              <a:t>在</a:t>
            </a:r>
            <a:r>
              <a:rPr lang="zh-CN" altLang="en-US" dirty="0"/>
              <a:t>客观条件</a:t>
            </a:r>
            <a:r>
              <a:rPr lang="zh-CN" altLang="en-US" dirty="0" smtClean="0"/>
              <a:t>发生</a:t>
            </a:r>
            <a:r>
              <a:rPr lang="zh-CN" altLang="en-US" dirty="0"/>
              <a:t>变化的情况下分别对</a:t>
            </a:r>
            <a:r>
              <a:rPr lang="en-US" altLang="zh-CN" dirty="0"/>
              <a:t>SIFT</a:t>
            </a:r>
            <a:r>
              <a:rPr lang="zh-CN" altLang="en-US" dirty="0"/>
              <a:t>算法进行实验</a:t>
            </a:r>
            <a:r>
              <a:rPr lang="zh-CN" altLang="en-US" dirty="0" smtClean="0"/>
              <a:t>，证明</a:t>
            </a:r>
            <a:r>
              <a:rPr lang="en-US" altLang="zh-CN" dirty="0"/>
              <a:t>SIFT</a:t>
            </a:r>
            <a:r>
              <a:rPr lang="zh-CN" altLang="en-US" dirty="0"/>
              <a:t>算法性能</a:t>
            </a:r>
            <a:r>
              <a:rPr lang="zh-CN" altLang="en-US" dirty="0" smtClean="0"/>
              <a:t>优越性。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对</a:t>
            </a:r>
            <a:r>
              <a:rPr lang="en-US" altLang="zh-CN" dirty="0"/>
              <a:t>SIFT</a:t>
            </a:r>
            <a:r>
              <a:rPr lang="zh-CN" altLang="en-US" dirty="0"/>
              <a:t>算法进行了简单的应用，基于</a:t>
            </a:r>
            <a:r>
              <a:rPr lang="en-US" altLang="zh-CN" dirty="0"/>
              <a:t>SIFT</a:t>
            </a:r>
            <a:r>
              <a:rPr lang="zh-CN" altLang="en-US" dirty="0"/>
              <a:t>算法设计了一个</a:t>
            </a:r>
            <a:r>
              <a:rPr lang="zh-CN" altLang="en-US" dirty="0" smtClean="0"/>
              <a:t>图像</a:t>
            </a:r>
            <a:r>
              <a:rPr lang="zh-CN" altLang="en-US" dirty="0"/>
              <a:t>拼接</a:t>
            </a:r>
            <a:r>
              <a:rPr lang="zh-CN" altLang="en-US" dirty="0" smtClean="0"/>
              <a:t>系统</a:t>
            </a:r>
            <a:r>
              <a:rPr lang="zh-CN" altLang="en-US" dirty="0"/>
              <a:t>，通过该系统能对一组图片进行拼接。</a:t>
            </a:r>
          </a:p>
        </p:txBody>
      </p:sp>
      <p:sp>
        <p:nvSpPr>
          <p:cNvPr id="4" name="矩形 3"/>
          <p:cNvSpPr/>
          <p:nvPr/>
        </p:nvSpPr>
        <p:spPr>
          <a:xfrm>
            <a:off x="395536" y="3501008"/>
            <a:ext cx="82216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展望：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实验中</a:t>
            </a:r>
            <a:r>
              <a:rPr lang="zh-CN" altLang="en-US" dirty="0"/>
              <a:t>经常出现由于图像尺寸过大以至于程序运行失败的情况</a:t>
            </a:r>
            <a:r>
              <a:rPr lang="zh-CN" altLang="en-US" dirty="0" smtClean="0"/>
              <a:t>，这</a:t>
            </a:r>
            <a:r>
              <a:rPr lang="zh-CN" altLang="en-US" dirty="0"/>
              <a:t>还有待于以后的进一步深入。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在</a:t>
            </a:r>
            <a:r>
              <a:rPr lang="zh-CN" altLang="en-US" dirty="0"/>
              <a:t>图像拼接的实验中，我们只得到了拼接所花时间和图片数目与图片尺寸</a:t>
            </a:r>
            <a:r>
              <a:rPr lang="zh-CN" altLang="en-US" dirty="0" smtClean="0"/>
              <a:t>的</a:t>
            </a:r>
            <a:r>
              <a:rPr lang="zh-CN" altLang="en-US" dirty="0"/>
              <a:t>大致</a:t>
            </a:r>
            <a:r>
              <a:rPr lang="zh-CN" altLang="en-US" dirty="0" smtClean="0"/>
              <a:t>关系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未能得出具体地的结果，</a:t>
            </a:r>
            <a:r>
              <a:rPr lang="zh-CN" altLang="en-US" dirty="0"/>
              <a:t>只能进行猜想，在以后的还有待研究。</a:t>
            </a:r>
          </a:p>
        </p:txBody>
      </p:sp>
    </p:spTree>
    <p:extLst>
      <p:ext uri="{BB962C8B-B14F-4D97-AF65-F5344CB8AC3E}">
        <p14:creationId xmlns:p14="http://schemas.microsoft.com/office/powerpoint/2010/main" val="27828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7824" y="2852936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Thanks</a:t>
            </a:r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74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研究内容与意义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4853940" cy="29641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2911" y="1982622"/>
            <a:ext cx="4110548" cy="2169825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简介：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图像</a:t>
            </a:r>
            <a:r>
              <a:rPr lang="zh-CN" altLang="en-US" dirty="0" smtClean="0"/>
              <a:t>匹配</a:t>
            </a:r>
            <a:r>
              <a:rPr lang="zh-CN" altLang="en-US" dirty="0" smtClean="0"/>
              <a:t>是</a:t>
            </a:r>
            <a:r>
              <a:rPr lang="zh-CN" altLang="en-US" dirty="0"/>
              <a:t>图像信息</a:t>
            </a:r>
            <a:r>
              <a:rPr lang="zh-CN" altLang="en-US" dirty="0" smtClean="0"/>
              <a:t>领域的一</a:t>
            </a:r>
            <a:r>
              <a:rPr lang="zh-CN" altLang="en-US" dirty="0"/>
              <a:t>种重要的技术</a:t>
            </a:r>
            <a:r>
              <a:rPr lang="zh-CN" altLang="en-US" dirty="0" smtClean="0"/>
              <a:t>，逐渐</a:t>
            </a:r>
            <a:r>
              <a:rPr lang="zh-CN" altLang="en-US" dirty="0"/>
              <a:t>成为图像处理</a:t>
            </a:r>
            <a:r>
              <a:rPr lang="zh-CN" altLang="en-US" dirty="0" smtClean="0"/>
              <a:t>技术的一</a:t>
            </a:r>
            <a:r>
              <a:rPr lang="zh-CN" altLang="en-US" dirty="0"/>
              <a:t>个重要的研究方向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其研究</a:t>
            </a:r>
            <a:r>
              <a:rPr lang="zh-CN" altLang="en-US" dirty="0"/>
              <a:t>正在</a:t>
            </a:r>
            <a:r>
              <a:rPr lang="zh-CN" altLang="en-US" dirty="0" smtClean="0"/>
              <a:t>慢慢成熟。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5194" y="4660126"/>
            <a:ext cx="8713612" cy="161582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研究内容：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本文主要研究基于</a:t>
            </a:r>
            <a:r>
              <a:rPr lang="en-US" altLang="zh-CN" dirty="0"/>
              <a:t>SIFT</a:t>
            </a:r>
            <a:r>
              <a:rPr lang="zh-CN" altLang="en-US" dirty="0"/>
              <a:t>的图像匹配</a:t>
            </a:r>
            <a:r>
              <a:rPr lang="zh-CN" altLang="en-US" dirty="0" smtClean="0"/>
              <a:t>算法实现。测试</a:t>
            </a:r>
            <a:r>
              <a:rPr lang="zh-CN" altLang="en-US" dirty="0"/>
              <a:t>该算法在不同的条件下的效果</a:t>
            </a:r>
            <a:r>
              <a:rPr lang="zh-CN" altLang="en-US" dirty="0" smtClean="0"/>
              <a:t>。利用算法</a:t>
            </a:r>
            <a:r>
              <a:rPr lang="zh-CN" altLang="en-US" dirty="0" smtClean="0"/>
              <a:t>进行简单</a:t>
            </a:r>
            <a:r>
              <a:rPr lang="zh-CN" altLang="en-US" dirty="0"/>
              <a:t>的</a:t>
            </a:r>
            <a:r>
              <a:rPr lang="zh-CN" altLang="en-US" dirty="0" smtClean="0"/>
              <a:t>图像</a:t>
            </a:r>
            <a:r>
              <a:rPr lang="zh-CN" altLang="en-US" dirty="0"/>
              <a:t>拼接</a:t>
            </a:r>
            <a:r>
              <a:rPr lang="zh-CN" altLang="en-US" dirty="0" smtClean="0"/>
              <a:t>。最后对</a:t>
            </a:r>
            <a:r>
              <a:rPr lang="zh-CN" altLang="en-US" dirty="0"/>
              <a:t>该算法的效率和精确性分别进行系统性的分析，研究程序的实时性</a:t>
            </a:r>
            <a:r>
              <a:rPr lang="zh-CN" altLang="en-US" dirty="0" smtClean="0"/>
              <a:t>和</a:t>
            </a:r>
            <a:r>
              <a:rPr lang="zh-CN" altLang="en-US" dirty="0"/>
              <a:t>稳定</a:t>
            </a:r>
            <a:r>
              <a:rPr lang="zh-CN" altLang="en-US" dirty="0" smtClean="0"/>
              <a:t>性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323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949" y="476672"/>
            <a:ext cx="8229600" cy="580926"/>
          </a:xfrm>
        </p:spPr>
        <p:txBody>
          <a:bodyPr/>
          <a:lstStyle/>
          <a:p>
            <a:r>
              <a:rPr lang="zh-CN" altLang="en-US" sz="3200" dirty="0"/>
              <a:t>研究背景与现状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453949" y="1307947"/>
            <a:ext cx="6397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图像匹配广泛应用于军事、医学、航空等多个重要科研</a:t>
            </a:r>
            <a:r>
              <a:rPr lang="zh-CN" altLang="en-US" dirty="0" smtClean="0"/>
              <a:t>领域。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5" y="1754050"/>
            <a:ext cx="4249280" cy="1713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5" y="3933056"/>
            <a:ext cx="3025763" cy="19395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4431076"/>
            <a:ext cx="3353091" cy="1780186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5693208" y="3284984"/>
            <a:ext cx="3010741" cy="824910"/>
          </a:xfrm>
          <a:prstGeom prst="wedgeRoundRectCallout">
            <a:avLst>
              <a:gd name="adj1" fmla="val -33637"/>
              <a:gd name="adj2" fmla="val 74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医学</a:t>
            </a:r>
            <a:r>
              <a:rPr lang="zh-CN" altLang="en-US" dirty="0" smtClean="0"/>
              <a:t>领域：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光片，核磁共振成像</a:t>
            </a:r>
            <a:endParaRPr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3652723" y="3953838"/>
            <a:ext cx="1702349" cy="988993"/>
          </a:xfrm>
          <a:prstGeom prst="wedgeRoundRectCallout">
            <a:avLst>
              <a:gd name="adj1" fmla="val -58304"/>
              <a:gd name="adj2" fmla="val 69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遥感</a:t>
            </a:r>
            <a:r>
              <a:rPr lang="zh-CN" altLang="en-US" dirty="0" smtClean="0"/>
              <a:t>领域：探测</a:t>
            </a: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5076056" y="2038759"/>
            <a:ext cx="3096344" cy="567032"/>
          </a:xfrm>
          <a:prstGeom prst="wedgeRoundRectCallout">
            <a:avLst>
              <a:gd name="adj1" fmla="val -59180"/>
              <a:gd name="adj2" fmla="val 336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计算机视觉</a:t>
            </a:r>
            <a:r>
              <a:rPr lang="zh-CN" altLang="en-US" dirty="0" smtClean="0"/>
              <a:t>领域：目标跟踪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80926"/>
          </a:xfrm>
        </p:spPr>
        <p:txBody>
          <a:bodyPr/>
          <a:lstStyle/>
          <a:p>
            <a:r>
              <a:rPr lang="zh-CN" altLang="en-US" sz="3200" dirty="0" smtClean="0"/>
              <a:t>图像匹配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719572" y="841574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定义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indent="457200">
              <a:lnSpc>
                <a:spcPct val="120000"/>
              </a:lnSpc>
            </a:pPr>
            <a:r>
              <a:rPr lang="zh-CN" altLang="en-US" dirty="0" smtClean="0"/>
              <a:t>图像</a:t>
            </a:r>
            <a:r>
              <a:rPr lang="zh-CN" altLang="en-US" dirty="0"/>
              <a:t>匹配是指通过一定的匹配算法在两幅或多幅图像之间识别同名</a:t>
            </a:r>
            <a:r>
              <a:rPr lang="zh-CN" altLang="en-US" dirty="0" smtClean="0"/>
              <a:t>点</a:t>
            </a:r>
            <a:r>
              <a:rPr lang="zh-CN" altLang="en-US" dirty="0"/>
              <a:t>的</a:t>
            </a:r>
            <a:r>
              <a:rPr lang="zh-CN" altLang="en-US" dirty="0" smtClean="0"/>
              <a:t>过程。</a:t>
            </a:r>
            <a:endParaRPr lang="zh-CN" altLang="en-US" dirty="0"/>
          </a:p>
          <a:p>
            <a:pPr indent="457200">
              <a:lnSpc>
                <a:spcPct val="120000"/>
              </a:lnSpc>
            </a:pPr>
            <a:r>
              <a:rPr lang="zh-CN" altLang="en-US" dirty="0" smtClean="0"/>
              <a:t>图像</a:t>
            </a:r>
            <a:r>
              <a:rPr lang="zh-CN" altLang="en-US" dirty="0"/>
              <a:t>匹配主要可</a:t>
            </a:r>
            <a:r>
              <a:rPr lang="zh-CN" altLang="en-US" dirty="0" smtClean="0"/>
              <a:t>分为基于灰度的</a:t>
            </a:r>
            <a:r>
              <a:rPr lang="zh-CN" altLang="en-US" dirty="0"/>
              <a:t>匹配</a:t>
            </a:r>
            <a:r>
              <a:rPr lang="zh-CN" altLang="en-US" dirty="0" smtClean="0"/>
              <a:t>和</a:t>
            </a:r>
            <a:r>
              <a:rPr lang="zh-CN" altLang="en-US" dirty="0"/>
              <a:t>基于</a:t>
            </a:r>
            <a:r>
              <a:rPr lang="zh-CN" altLang="en-US" dirty="0" smtClean="0"/>
              <a:t>特征的</a:t>
            </a:r>
            <a:r>
              <a:rPr lang="zh-CN" altLang="en-US" dirty="0" smtClean="0"/>
              <a:t>匹配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95900"/>
            <a:ext cx="4590686" cy="2164268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5868144" y="2437232"/>
            <a:ext cx="2952328" cy="2071888"/>
          </a:xfrm>
          <a:prstGeom prst="wedgeRectCallout">
            <a:avLst>
              <a:gd name="adj1" fmla="val -75150"/>
              <a:gd name="adj2" fmla="val -132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b="1" dirty="0">
                <a:solidFill>
                  <a:prstClr val="black"/>
                </a:solidFill>
              </a:rPr>
              <a:t>优点</a:t>
            </a:r>
            <a:r>
              <a:rPr lang="zh-CN" altLang="en-US" dirty="0">
                <a:solidFill>
                  <a:prstClr val="black"/>
                </a:solidFill>
              </a:rPr>
              <a:t>是充分结合图像灰度等相关特性，同时有效去除了一些误匹配问题，在图像发生缩放和旋转变换等适应性强；</a:t>
            </a:r>
            <a:r>
              <a:rPr lang="zh-CN" altLang="en-US" b="1" dirty="0">
                <a:solidFill>
                  <a:prstClr val="black"/>
                </a:solidFill>
              </a:rPr>
              <a:t>缺点</a:t>
            </a:r>
            <a:r>
              <a:rPr lang="zh-CN" altLang="en-US" dirty="0">
                <a:solidFill>
                  <a:prstClr val="black"/>
                </a:solidFill>
              </a:rPr>
              <a:t>是涉及大量的几何学方面的计算，而且没有统一的模型可遵循。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4067944" y="4941168"/>
            <a:ext cx="4356484" cy="1322278"/>
          </a:xfrm>
          <a:prstGeom prst="wedgeRectCallout">
            <a:avLst>
              <a:gd name="adj1" fmla="val -68996"/>
              <a:gd name="adj2" fmla="val -6353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b="1" dirty="0">
                <a:solidFill>
                  <a:prstClr val="black"/>
                </a:solidFill>
              </a:rPr>
              <a:t>优点</a:t>
            </a:r>
            <a:r>
              <a:rPr lang="zh-CN" altLang="en-US" dirty="0">
                <a:solidFill>
                  <a:prstClr val="black"/>
                </a:solidFill>
              </a:rPr>
              <a:t>是避免了由预处理造成的图像信息丢失引起的匹配精度降低；</a:t>
            </a:r>
            <a:r>
              <a:rPr lang="zh-CN" altLang="en-US" b="1" dirty="0">
                <a:solidFill>
                  <a:prstClr val="black"/>
                </a:solidFill>
              </a:rPr>
              <a:t>缺点</a:t>
            </a:r>
            <a:r>
              <a:rPr lang="zh-CN" altLang="en-US" dirty="0">
                <a:solidFill>
                  <a:prstClr val="black"/>
                </a:solidFill>
              </a:rPr>
              <a:t>是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匹配速度较慢、对图像灰度值依赖性大、光照变化及噪声等方面敏感度高等。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7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02666"/>
            <a:ext cx="8229600" cy="49006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18" y="1781167"/>
            <a:ext cx="6626926" cy="29263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20" y="30596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SIFT</a:t>
            </a:r>
            <a:r>
              <a:rPr lang="zh-CN" altLang="en-US" dirty="0" smtClean="0"/>
              <a:t>算法流程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0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556792" y="1442923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算法过程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657662" y="2951385"/>
            <a:ext cx="7776864" cy="3000821"/>
          </a:xfrm>
          <a:prstGeom prst="rect">
            <a:avLst/>
          </a:prstGeom>
          <a:solidFill>
            <a:srgbClr val="FF0000">
              <a:alpha val="23000"/>
            </a:srgbClr>
          </a:solidFill>
          <a:ln w="349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生成尺度空间；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构建</a:t>
            </a:r>
            <a:r>
              <a:rPr lang="en-US" altLang="zh-CN" dirty="0" err="1" smtClean="0"/>
              <a:t>DoG</a:t>
            </a:r>
            <a:r>
              <a:rPr lang="zh-CN" altLang="en-US" dirty="0" smtClean="0"/>
              <a:t>金字塔；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确定极值点；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消除不稳定的极值点；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确定特征点的</a:t>
            </a:r>
            <a:r>
              <a:rPr lang="zh-CN" altLang="en-US" dirty="0" smtClean="0"/>
              <a:t>主方向；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生成</a:t>
            </a:r>
            <a:r>
              <a:rPr lang="zh-CN" altLang="en-US" dirty="0" smtClean="0"/>
              <a:t>特征向量；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特征向量的</a:t>
            </a:r>
            <a:r>
              <a:rPr lang="zh-CN" altLang="en-US" dirty="0" smtClean="0"/>
              <a:t>匹配；</a:t>
            </a:r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3792255" y="712677"/>
            <a:ext cx="5118749" cy="2621612"/>
          </a:xfrm>
          <a:prstGeom prst="wedgeRoundRectCallout">
            <a:avLst>
              <a:gd name="adj1" fmla="val -72595"/>
              <a:gd name="adj2" fmla="val 46169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20" y="1015393"/>
            <a:ext cx="4664617" cy="20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算法：金字塔的构建和极值点的确定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5358997" cy="3672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132856"/>
            <a:ext cx="2446511" cy="2035032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7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487" y="620688"/>
            <a:ext cx="8229600" cy="580926"/>
          </a:xfrm>
        </p:spPr>
        <p:txBody>
          <a:bodyPr/>
          <a:lstStyle/>
          <a:p>
            <a:r>
              <a:rPr lang="en-US" altLang="zh-CN" sz="3200" dirty="0" smtClean="0"/>
              <a:t>SIFT</a:t>
            </a:r>
            <a:r>
              <a:rPr lang="zh-CN" altLang="en-US" sz="3200" dirty="0" smtClean="0"/>
              <a:t>算法：精确定位极值点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464738" y="1273525"/>
            <a:ext cx="8550696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为了提升特征点的精确性和鲁棒性，我们就</a:t>
            </a:r>
            <a:r>
              <a:rPr lang="zh-CN" altLang="en-US" dirty="0" smtClean="0"/>
              <a:t>必须依靠</a:t>
            </a:r>
            <a:r>
              <a:rPr lang="zh-CN" altLang="en-US" dirty="0"/>
              <a:t>函数来对每个特征点进行精确的定位，还要丢弃不稳定的边缘响应点和低对比度关键点，进而达到提高抗干扰能力，强化匹配的稳定性的目的。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0" y="2832704"/>
            <a:ext cx="2808739" cy="28882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68" y="2832704"/>
            <a:ext cx="2901838" cy="2911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77" y="2832704"/>
            <a:ext cx="2718922" cy="28882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100" y="5751840"/>
            <a:ext cx="280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极值点的检测结果</a:t>
            </a:r>
          </a:p>
        </p:txBody>
      </p:sp>
      <p:sp>
        <p:nvSpPr>
          <p:cNvPr id="8" name="矩形 7"/>
          <p:cNvSpPr/>
          <p:nvPr/>
        </p:nvSpPr>
        <p:spPr>
          <a:xfrm>
            <a:off x="3131839" y="5751840"/>
            <a:ext cx="290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去除低对比度</a:t>
            </a:r>
            <a:r>
              <a:rPr lang="zh-CN" altLang="en-US" dirty="0"/>
              <a:t>响应</a:t>
            </a:r>
            <a:r>
              <a:rPr lang="zh-CN" altLang="en-US" dirty="0" smtClean="0"/>
              <a:t>点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12160" y="5720936"/>
            <a:ext cx="2757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去除边缘响应点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4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1531</Words>
  <Application>Microsoft Office PowerPoint</Application>
  <PresentationFormat>全屏显示(4:3)</PresentationFormat>
  <Paragraphs>202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楷体</vt:lpstr>
      <vt:lpstr>宋体</vt:lpstr>
      <vt:lpstr>微软雅黑</vt:lpstr>
      <vt:lpstr>Arial</vt:lpstr>
      <vt:lpstr>Calibri</vt:lpstr>
      <vt:lpstr>Cambria Math</vt:lpstr>
      <vt:lpstr>Century Gothic</vt:lpstr>
      <vt:lpstr>Times New Roman</vt:lpstr>
      <vt:lpstr>Wingdings</vt:lpstr>
      <vt:lpstr>Office 主题</vt:lpstr>
      <vt:lpstr>基于SIFT的图像匹配算法实现</vt:lpstr>
      <vt:lpstr>PowerPoint 演示文稿</vt:lpstr>
      <vt:lpstr>研究内容与意义</vt:lpstr>
      <vt:lpstr>研究背景与现状</vt:lpstr>
      <vt:lpstr>图像匹配</vt:lpstr>
      <vt:lpstr>SIFT算法</vt:lpstr>
      <vt:lpstr>SIFT算法过程</vt:lpstr>
      <vt:lpstr>SIFT算法：金字塔的构建和极值点的确定</vt:lpstr>
      <vt:lpstr>SIFT算法：精确定位极值点</vt:lpstr>
      <vt:lpstr>SIFT算法：确定特征点的主方向</vt:lpstr>
      <vt:lpstr>SIFT算法：生成特征向量</vt:lpstr>
      <vt:lpstr>SIFT算法：特征向量的匹配</vt:lpstr>
      <vt:lpstr>实验：特征点的提取</vt:lpstr>
      <vt:lpstr>实验：特征点的提取</vt:lpstr>
      <vt:lpstr>实验：特征点提取结果分析</vt:lpstr>
      <vt:lpstr>实验：特征匹配</vt:lpstr>
      <vt:lpstr>实验：特征匹配结果分析</vt:lpstr>
      <vt:lpstr>实验：图像拼接1</vt:lpstr>
      <vt:lpstr>实验：图像拼接结果</vt:lpstr>
      <vt:lpstr>实验：分析与总结</vt:lpstr>
      <vt:lpstr>实验：图像拼接2</vt:lpstr>
      <vt:lpstr>实验：拼接结果</vt:lpstr>
      <vt:lpstr>实验：分析与总结</vt:lpstr>
      <vt:lpstr>实验：分析与总结</vt:lpstr>
      <vt:lpstr>总结与展望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基于双目场景流的运动目标探测</dc:title>
  <dc:creator>yu</dc:creator>
  <cp:lastModifiedBy>Lenovo</cp:lastModifiedBy>
  <cp:revision>152</cp:revision>
  <dcterms:modified xsi:type="dcterms:W3CDTF">2016-05-17T02:12:25Z</dcterms:modified>
</cp:coreProperties>
</file>